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FA19CA-6686-87B5-A8E3-D58641E2AFD2}" v="2" dt="2023-04-13T21:30:51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96"/>
    <p:restoredTop sz="94817"/>
  </p:normalViewPr>
  <p:slideViewPr>
    <p:cSldViewPr snapToGrid="0" snapToObjects="1">
      <p:cViewPr varScale="1">
        <p:scale>
          <a:sx n="49" d="100"/>
          <a:sy n="49" d="100"/>
        </p:scale>
        <p:origin x="208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lias Taouili" userId="S::s0221686@ad.ua.ac.be::938fb0ab-d946-41f6-9e64-e2dbfa992d6c" providerId="AD" clId="Web-{3EFA19CA-6686-87B5-A8E3-D58641E2AFD2}"/>
    <pc:docChg chg="modSld">
      <pc:chgData name="Ilias Taouili" userId="S::s0221686@ad.ua.ac.be::938fb0ab-d946-41f6-9e64-e2dbfa992d6c" providerId="AD" clId="Web-{3EFA19CA-6686-87B5-A8E3-D58641E2AFD2}" dt="2023-04-13T21:30:51.225" v="1" actId="1076"/>
      <pc:docMkLst>
        <pc:docMk/>
      </pc:docMkLst>
      <pc:sldChg chg="modSp">
        <pc:chgData name="Ilias Taouili" userId="S::s0221686@ad.ua.ac.be::938fb0ab-d946-41f6-9e64-e2dbfa992d6c" providerId="AD" clId="Web-{3EFA19CA-6686-87B5-A8E3-D58641E2AFD2}" dt="2023-04-13T21:30:51.225" v="1" actId="1076"/>
        <pc:sldMkLst>
          <pc:docMk/>
          <pc:sldMk cId="3603805540" sldId="261"/>
        </pc:sldMkLst>
        <pc:picChg chg="mod">
          <ac:chgData name="Ilias Taouili" userId="S::s0221686@ad.ua.ac.be::938fb0ab-d946-41f6-9e64-e2dbfa992d6c" providerId="AD" clId="Web-{3EFA19CA-6686-87B5-A8E3-D58641E2AFD2}" dt="2023-04-13T21:30:51.225" v="1" actId="1076"/>
          <ac:picMkLst>
            <pc:docMk/>
            <pc:sldMk cId="3603805540" sldId="261"/>
            <ac:picMk id="4" creationId="{AAD3E471-25A2-9B45-8D37-C94915C1675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052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78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55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56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78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19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29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67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8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88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0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83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4119A-AC1D-448D-99FE-F25A2F80C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227C53-6F93-D54D-B567-CBD1DB20B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nl-BE" sz="4800" dirty="0"/>
              <a:t>GALLIUM</a:t>
            </a:r>
            <a:br>
              <a:rPr lang="nl-BE" sz="4800" dirty="0"/>
            </a:br>
            <a:r>
              <a:rPr lang="nl-BE" sz="1800" dirty="0"/>
              <a:t>CHEMIE II</a:t>
            </a:r>
            <a:endParaRPr lang="nl-BE" sz="4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5E46959-F249-B64E-92C8-6FA501C69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1222095"/>
            <a:ext cx="3667125" cy="365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43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D05CD-7557-1A4F-A60B-082399C6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6. VERGELIJKING MET ANDERE ELEMENTEN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FA819D-BE4F-284F-BADE-F3AC18FEA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400" dirty="0"/>
              <a:t>Groep IIIa of boorgroep: 3 valentie-elektronen</a:t>
            </a:r>
          </a:p>
          <a:p>
            <a:r>
              <a:rPr lang="nl-BE" sz="2400" dirty="0"/>
              <a:t>EN-waarde binnen daalt eerst en dan terug stijgt</a:t>
            </a:r>
          </a:p>
          <a:p>
            <a:pPr marL="0" indent="0">
              <a:buNone/>
            </a:pPr>
            <a:r>
              <a:rPr lang="nl-BE" sz="2400" dirty="0"/>
              <a:t>Boor (2,0) &gt; aluminium (1,5) &lt; gallium (1,6) &lt; thalium (1,8)</a:t>
            </a:r>
          </a:p>
          <a:p>
            <a:pPr>
              <a:buFont typeface="Symbol" pitchFamily="2" charset="2"/>
              <a:buChar char="Þ"/>
            </a:pPr>
            <a:r>
              <a:rPr lang="nl-BE" sz="2400" dirty="0"/>
              <a:t>d-blok-contractie</a:t>
            </a:r>
          </a:p>
          <a:p>
            <a:r>
              <a:rPr lang="nl-BE" sz="2400" dirty="0"/>
              <a:t>Elementen hebben allen oxidatiegetal +III (&amp; thalium ook +I)</a:t>
            </a:r>
          </a:p>
          <a:p>
            <a:r>
              <a:rPr lang="nl-NL" sz="2400" dirty="0"/>
              <a:t>Elektronenconfiguratie [Ar] 3d</a:t>
            </a:r>
            <a:r>
              <a:rPr lang="nl-NL" sz="2400" baseline="30000" dirty="0"/>
              <a:t>10</a:t>
            </a:r>
            <a:r>
              <a:rPr lang="nl-NL" sz="2400" dirty="0"/>
              <a:t> 4s</a:t>
            </a:r>
            <a:r>
              <a:rPr lang="nl-NL" sz="2400" baseline="30000" dirty="0"/>
              <a:t>2 </a:t>
            </a:r>
            <a:r>
              <a:rPr lang="nl-NL" sz="2400" dirty="0"/>
              <a:t>4p</a:t>
            </a:r>
            <a:r>
              <a:rPr lang="nl-NL" sz="2400" baseline="30000" dirty="0"/>
              <a:t>1</a:t>
            </a:r>
            <a:r>
              <a:rPr lang="nl-BE" sz="2400" dirty="0"/>
              <a:t> </a:t>
            </a:r>
            <a:r>
              <a:rPr lang="nl-BE" sz="2400" dirty="0">
                <a:sym typeface="Wingdings" pitchFamily="2" charset="2"/>
              </a:rPr>
              <a:t> verkleinde atoomstraal</a:t>
            </a:r>
            <a:endParaRPr lang="nl-BE" sz="2400" dirty="0"/>
          </a:p>
          <a:p>
            <a:r>
              <a:rPr lang="nl-BE" sz="2400" dirty="0"/>
              <a:t>Ga is het enige elementen dat uitzet bij stollen</a:t>
            </a:r>
          </a:p>
          <a:p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71909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8479A5-CF20-4742-B154-AFFABBEC6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7. TOEPASSINGEN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834EC1-BA5C-FB42-A7AC-E3B61A07D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400" dirty="0"/>
              <a:t>GaAs: elektronica-industrie (halfgeleider) en groene energie</a:t>
            </a:r>
          </a:p>
          <a:p>
            <a:pPr marL="0" indent="0">
              <a:buNone/>
            </a:pPr>
            <a:r>
              <a:rPr lang="nl-BE" sz="2000" dirty="0"/>
              <a:t>Kan elektriciteit omzetten in licht: </a:t>
            </a:r>
          </a:p>
          <a:p>
            <a:pPr>
              <a:buFontTx/>
              <a:buChar char="-"/>
            </a:pPr>
            <a:r>
              <a:rPr lang="nl-BE" sz="2000" dirty="0"/>
              <a:t>productie smartphones waarbij LED’s nodig zijn</a:t>
            </a:r>
          </a:p>
          <a:p>
            <a:pPr>
              <a:buFontTx/>
              <a:buChar char="-"/>
            </a:pPr>
            <a:r>
              <a:rPr lang="nl-BE" sz="2000" dirty="0"/>
              <a:t>Fotovoltaische cellen (zonnecellen): energie van zon omzetten naar elektriciteit </a:t>
            </a:r>
          </a:p>
          <a:p>
            <a:pPr>
              <a:buFontTx/>
              <a:buChar char="-"/>
            </a:pPr>
            <a:endParaRPr lang="nl-BE" sz="2000" dirty="0"/>
          </a:p>
          <a:p>
            <a:pPr marL="0" indent="0">
              <a:buNone/>
            </a:pPr>
            <a:endParaRPr lang="nl-BE" sz="20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43BF0ED-D2FB-614D-A4F4-D24FB81A7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505960"/>
            <a:ext cx="45212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66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F188A4-83CB-EE4C-B1A8-7B85BB88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7. TOEPASSINGEN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37305DF-0231-924D-85D1-DB0127C86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400" dirty="0"/>
              <a:t>GaN: Blur ray technologie, elektronica</a:t>
            </a:r>
          </a:p>
          <a:p>
            <a:pPr marL="0" indent="0">
              <a:buNone/>
            </a:pPr>
            <a:r>
              <a:rPr lang="nl-BE" sz="2000" dirty="0"/>
              <a:t>Smartphones, druksensoren voor aaneenschakelaars en blauwe en groene LED’s</a:t>
            </a:r>
          </a:p>
          <a:p>
            <a:pPr marL="0" indent="0">
              <a:buNone/>
            </a:pPr>
            <a:r>
              <a:rPr lang="nl-BE" sz="2000" dirty="0"/>
              <a:t>Functioneert beter bij hogere voltages en temperaturen dan GaAs</a:t>
            </a:r>
          </a:p>
          <a:p>
            <a:r>
              <a:rPr lang="nl-BE" sz="2400" dirty="0"/>
              <a:t>Zilverachtige kleur</a:t>
            </a:r>
          </a:p>
          <a:p>
            <a:pPr marL="0" indent="0">
              <a:buNone/>
            </a:pPr>
            <a:r>
              <a:rPr lang="nl-BE" sz="2000" dirty="0"/>
              <a:t>Uitstekend metaal om metaallegeringen te vormen</a:t>
            </a:r>
          </a:p>
          <a:p>
            <a:pPr marL="0" indent="0">
              <a:buNone/>
            </a:pPr>
            <a:r>
              <a:rPr lang="nl-BE" sz="2000" dirty="0"/>
              <a:t>Spiegels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A8A1744-6CB3-DF4B-B5B5-659726754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057" y="19596"/>
            <a:ext cx="3538633" cy="198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51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BFCBFE-FF9C-9446-9230-995B18FD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7. TOEPASSINGEN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51376BB-BE1D-6842-B60A-EB46B3580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4379976"/>
          </a:xfrm>
        </p:spPr>
        <p:txBody>
          <a:bodyPr>
            <a:normAutofit/>
          </a:bodyPr>
          <a:lstStyle/>
          <a:p>
            <a:r>
              <a:rPr lang="nl-BE" sz="2400" b="1" dirty="0"/>
              <a:t>Medische sector</a:t>
            </a:r>
          </a:p>
          <a:p>
            <a:pPr marL="0" indent="0">
              <a:buNone/>
            </a:pPr>
            <a:r>
              <a:rPr lang="nl-BE" sz="2400" dirty="0"/>
              <a:t>- Kwartsthermometer</a:t>
            </a:r>
            <a:r>
              <a:rPr lang="nl-BE" sz="2000" dirty="0"/>
              <a:t> (bevat vloeibare legering Ga, Sn, In = galinstan) </a:t>
            </a:r>
          </a:p>
          <a:p>
            <a:pPr marL="0" indent="0">
              <a:buNone/>
            </a:pPr>
            <a:r>
              <a:rPr lang="nl-BE" sz="2000" dirty="0"/>
              <a:t>Kan temperaturen meten tussen -15°C en 1200°C</a:t>
            </a:r>
          </a:p>
          <a:p>
            <a:pPr marL="0" indent="0">
              <a:buNone/>
            </a:pPr>
            <a:r>
              <a:rPr lang="nl-BE" sz="2400" dirty="0"/>
              <a:t>- Isotoop </a:t>
            </a:r>
            <a:r>
              <a:rPr lang="nl-NL" sz="2400" baseline="30000" dirty="0"/>
              <a:t>67</a:t>
            </a:r>
            <a:r>
              <a:rPr lang="nl-NL" sz="2400" dirty="0"/>
              <a:t>Ga</a:t>
            </a:r>
            <a:r>
              <a:rPr lang="nl-BE" sz="2000" dirty="0"/>
              <a:t> </a:t>
            </a:r>
            <a:r>
              <a:rPr lang="nl-BE" sz="2400" dirty="0"/>
              <a:t>(radioactief, maar onschadelijk)</a:t>
            </a:r>
          </a:p>
          <a:p>
            <a:pPr marL="0" indent="0">
              <a:buNone/>
            </a:pPr>
            <a:r>
              <a:rPr lang="nl-BE" sz="2000" dirty="0"/>
              <a:t>Galliumscan: test voor tumoren, zwellingen en infecties</a:t>
            </a:r>
          </a:p>
          <a:p>
            <a:pPr marL="0" indent="0">
              <a:buNone/>
            </a:pPr>
            <a:r>
              <a:rPr lang="nl-BE" sz="2000" dirty="0"/>
              <a:t>Injectie van </a:t>
            </a:r>
            <a:r>
              <a:rPr lang="nl-NL" sz="2000" baseline="30000" dirty="0"/>
              <a:t>67</a:t>
            </a:r>
            <a:r>
              <a:rPr lang="nl-NL" sz="2000" dirty="0"/>
              <a:t>Ga</a:t>
            </a:r>
            <a:r>
              <a:rPr lang="nl-BE" sz="2000" dirty="0"/>
              <a:t> in de ader:  verzamelt zich in de botten en bepaalde organen waar verhoogde celdeling voorkomt </a:t>
            </a:r>
            <a:r>
              <a:rPr lang="nl-BE" sz="2000" dirty="0">
                <a:sym typeface="Wingdings" pitchFamily="2" charset="2"/>
              </a:rPr>
              <a:t> gamma-emissie zal </a:t>
            </a:r>
            <a:r>
              <a:rPr lang="nl-NL" sz="2000" baseline="30000" dirty="0"/>
              <a:t>67</a:t>
            </a:r>
            <a:r>
              <a:rPr lang="nl-NL" sz="2000" dirty="0"/>
              <a:t>Ga in beeld brengen</a:t>
            </a:r>
          </a:p>
          <a:p>
            <a:pPr>
              <a:buFont typeface="Symbol" pitchFamily="2" charset="2"/>
              <a:buChar char="Þ"/>
            </a:pPr>
            <a:r>
              <a:rPr lang="nl-NL" sz="2000" dirty="0"/>
              <a:t> In beeld brengen waar </a:t>
            </a:r>
            <a:r>
              <a:rPr lang="nl-NL" sz="2000" baseline="30000" dirty="0"/>
              <a:t>67</a:t>
            </a:r>
            <a:r>
              <a:rPr lang="nl-NL" sz="2000" dirty="0"/>
              <a:t>Ga zich heeft opgestapeld</a:t>
            </a:r>
          </a:p>
          <a:p>
            <a:pPr>
              <a:buFont typeface="Symbol" pitchFamily="2" charset="2"/>
              <a:buChar char="Þ"/>
            </a:pPr>
            <a:r>
              <a:rPr lang="nl-NL" sz="2000" dirty="0"/>
              <a:t> Infectie, zwelling of kanker </a:t>
            </a:r>
          </a:p>
          <a:p>
            <a:pPr marL="0" indent="0">
              <a:buNone/>
            </a:pPr>
            <a:endParaRPr lang="nl-BE" sz="2000" dirty="0"/>
          </a:p>
          <a:p>
            <a:pPr marL="0" indent="0">
              <a:buNone/>
            </a:pPr>
            <a:endParaRPr lang="nl-BE" sz="24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2E08401-6EF1-B749-B616-56888C9C1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682" y="299466"/>
            <a:ext cx="1636014" cy="163601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3EC4142-7DAE-9C44-8971-A1340D16D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681" y="2734202"/>
            <a:ext cx="1636015" cy="21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67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2BC99F-4DC7-7347-925A-4BEB88C38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nl-BE" dirty="0"/>
              <a:t>8. BESLUIT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fbeelding 3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37ECA0C9-6422-F84A-A2D2-B3BE016AB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7914"/>
          <a:stretch/>
        </p:blipFill>
        <p:spPr>
          <a:xfrm>
            <a:off x="908305" y="2478024"/>
            <a:ext cx="5409098" cy="3324899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0B5B97F-B5C5-FC47-9A92-58DC49D31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8723" y="2478024"/>
            <a:ext cx="5409098" cy="4098622"/>
          </a:xfrm>
        </p:spPr>
        <p:txBody>
          <a:bodyPr anchor="ctr">
            <a:normAutofit/>
          </a:bodyPr>
          <a:lstStyle/>
          <a:p>
            <a:r>
              <a:rPr lang="nl-BE" sz="2000" dirty="0"/>
              <a:t>Voorspellingen Mendeljev waren correct</a:t>
            </a:r>
          </a:p>
          <a:p>
            <a:r>
              <a:rPr lang="nl-BE" sz="2000" dirty="0"/>
              <a:t>De unieke eigenschappen van Ga zorgen voor veel toepassingen</a:t>
            </a:r>
          </a:p>
          <a:p>
            <a:r>
              <a:rPr lang="nl-BE" sz="2000" dirty="0"/>
              <a:t>Belangrijk element voor de mens op het vlak van elektronica en technologie</a:t>
            </a:r>
          </a:p>
        </p:txBody>
      </p:sp>
    </p:spTree>
    <p:extLst>
      <p:ext uri="{BB962C8B-B14F-4D97-AF65-F5344CB8AC3E}">
        <p14:creationId xmlns:p14="http://schemas.microsoft.com/office/powerpoint/2010/main" val="1982176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405D86-8CD3-AB47-AE77-426AC9828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INLEIDING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FAEFC5-82D6-1F49-BC80-313039808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7" y="2064366"/>
            <a:ext cx="10662775" cy="4575919"/>
          </a:xfrm>
        </p:spPr>
        <p:txBody>
          <a:bodyPr>
            <a:normAutofit/>
          </a:bodyPr>
          <a:lstStyle/>
          <a:p>
            <a:r>
              <a:rPr lang="nl-BE" sz="2400" dirty="0"/>
              <a:t>Voorspelling ontstaan door Mendeljev</a:t>
            </a:r>
          </a:p>
          <a:p>
            <a:pPr>
              <a:buFont typeface="Wingdings" pitchFamily="2" charset="2"/>
              <a:buChar char="à"/>
            </a:pPr>
            <a:r>
              <a:rPr lang="nl-BE" sz="2000" dirty="0">
                <a:sym typeface="Wingdings" pitchFamily="2" charset="2"/>
              </a:rPr>
              <a:t>“eka-aluminium”, staat onder aluminium</a:t>
            </a:r>
          </a:p>
          <a:p>
            <a:pPr>
              <a:buFont typeface="Wingdings" pitchFamily="2" charset="2"/>
              <a:buChar char="à"/>
            </a:pPr>
            <a:r>
              <a:rPr lang="nl-BE" sz="2000" dirty="0">
                <a:sym typeface="Wingdings" pitchFamily="2" charset="2"/>
              </a:rPr>
              <a:t> zwaarder dan zink</a:t>
            </a:r>
          </a:p>
          <a:p>
            <a:pPr>
              <a:buFont typeface="Wingdings" pitchFamily="2" charset="2"/>
              <a:buChar char="à"/>
            </a:pPr>
            <a:r>
              <a:rPr lang="nl-BE" sz="2000" dirty="0">
                <a:sym typeface="Wingdings" pitchFamily="2" charset="2"/>
              </a:rPr>
              <a:t> voornamelijk drievoudige bindingen</a:t>
            </a:r>
          </a:p>
          <a:p>
            <a:r>
              <a:rPr lang="nl-BE" sz="2400" dirty="0">
                <a:sym typeface="Wingdings" pitchFamily="2" charset="2"/>
              </a:rPr>
              <a:t>Ontstaan experimenteel bevestigd door Paul-Emile Lecoq de Boisbaudran (adhv spectroscopie &amp; elektrolyse)</a:t>
            </a:r>
          </a:p>
          <a:p>
            <a:pPr>
              <a:buFont typeface="Wingdings" pitchFamily="2" charset="2"/>
              <a:buChar char="à"/>
            </a:pPr>
            <a:r>
              <a:rPr lang="nl-BE" sz="2000" dirty="0">
                <a:sym typeface="Wingdings" pitchFamily="2" charset="2"/>
              </a:rPr>
              <a:t>noemt het element Gallium</a:t>
            </a:r>
          </a:p>
          <a:p>
            <a:r>
              <a:rPr lang="nl-BE" sz="2400" dirty="0">
                <a:sym typeface="Wingdings" pitchFamily="2" charset="2"/>
              </a:rPr>
              <a:t> PSE: in de boorgroep en in de 4</a:t>
            </a:r>
            <a:r>
              <a:rPr lang="nl-BE" sz="2400" baseline="30000" dirty="0">
                <a:sym typeface="Wingdings" pitchFamily="2" charset="2"/>
              </a:rPr>
              <a:t>e</a:t>
            </a:r>
            <a:r>
              <a:rPr lang="nl-BE" sz="2400" dirty="0">
                <a:sym typeface="Wingdings" pitchFamily="2" charset="2"/>
              </a:rPr>
              <a:t> periode</a:t>
            </a:r>
            <a:endParaRPr lang="nl-BE" sz="2400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88DEE88-5B95-A740-ACB3-B6CDA01D3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242" y="217715"/>
            <a:ext cx="3467100" cy="23495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E1772096-8D29-6B42-907F-D03742C6E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242" y="4699000"/>
            <a:ext cx="37592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9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879A0D-7455-C04A-B2CA-D1110883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2. VOORKOMEN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1D6920E-F88F-7A40-8D84-B73BFCD58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1929384"/>
            <a:ext cx="10880489" cy="4928616"/>
          </a:xfrm>
        </p:spPr>
        <p:txBody>
          <a:bodyPr>
            <a:normAutofit/>
          </a:bodyPr>
          <a:lstStyle/>
          <a:p>
            <a:r>
              <a:rPr lang="nl-BE" sz="2400" dirty="0"/>
              <a:t>35</a:t>
            </a:r>
            <a:r>
              <a:rPr lang="nl-BE" sz="2400" baseline="30000" dirty="0"/>
              <a:t>e </a:t>
            </a:r>
            <a:r>
              <a:rPr lang="nl-BE" sz="2400" dirty="0"/>
              <a:t>meest voorkomende element in de aardskorst (aandeel: 1,9.</a:t>
            </a:r>
            <a:r>
              <a:rPr lang="nl-NL" dirty="0"/>
              <a:t> </a:t>
            </a:r>
            <a:r>
              <a:rPr lang="nl-NL" sz="2400" dirty="0"/>
              <a:t>10</a:t>
            </a:r>
            <a:r>
              <a:rPr lang="nl-NL" sz="2400" baseline="30000" dirty="0"/>
              <a:t>-3</a:t>
            </a:r>
            <a:r>
              <a:rPr lang="nl-NL" sz="2400" dirty="0"/>
              <a:t>%)</a:t>
            </a:r>
            <a:r>
              <a:rPr lang="nl-BE" sz="2400" dirty="0"/>
              <a:t> </a:t>
            </a:r>
            <a:r>
              <a:rPr lang="nl-BE" sz="2400" baseline="30000" dirty="0"/>
              <a:t> </a:t>
            </a:r>
          </a:p>
          <a:p>
            <a:r>
              <a:rPr lang="nl-BE" sz="2400" baseline="30000" dirty="0"/>
              <a:t> </a:t>
            </a:r>
            <a:r>
              <a:rPr lang="nl-BE" sz="2400" dirty="0"/>
              <a:t>Teruggevonden in kleine hoeveelheden in mineralen</a:t>
            </a:r>
          </a:p>
          <a:p>
            <a:pPr>
              <a:buFont typeface="Wingdings" pitchFamily="2" charset="2"/>
              <a:buChar char="à"/>
            </a:pPr>
            <a:r>
              <a:rPr lang="nl-BE" sz="2000" dirty="0">
                <a:sym typeface="Wingdings" pitchFamily="2" charset="2"/>
              </a:rPr>
              <a:t>Zoals sfaleriet, bauxiet, diaspoor, galliet &amp; germaliet</a:t>
            </a:r>
          </a:p>
          <a:p>
            <a:r>
              <a:rPr lang="nl-BE" sz="2400" dirty="0">
                <a:sym typeface="Wingdings" pitchFamily="2" charset="2"/>
              </a:rPr>
              <a:t>Kan voorkomen uit aardolie &amp; steenkool</a:t>
            </a:r>
          </a:p>
          <a:p>
            <a:r>
              <a:rPr lang="nl-BE" sz="2400" dirty="0">
                <a:sym typeface="Wingdings" pitchFamily="2" charset="2"/>
              </a:rPr>
              <a:t>In het menselijk lichaam (heel klein aandeel)</a:t>
            </a:r>
          </a:p>
          <a:p>
            <a:r>
              <a:rPr lang="nl-BE" sz="2400" dirty="0">
                <a:sym typeface="Wingdings" pitchFamily="2" charset="2"/>
              </a:rPr>
              <a:t>Voornamelijk gewonnen als bijproduct uit bereiding van Zn en Al </a:t>
            </a:r>
          </a:p>
          <a:p>
            <a:pPr marL="0" indent="0">
              <a:buNone/>
            </a:pPr>
            <a:r>
              <a:rPr lang="nl-BE" sz="2400" dirty="0">
                <a:sym typeface="Wingdings" pitchFamily="2" charset="2"/>
              </a:rPr>
              <a:t>(bv. Extrahatie van aluminaten uit bauxiet leveren Ga)</a:t>
            </a:r>
          </a:p>
          <a:p>
            <a:pPr marL="0" indent="0">
              <a:buNone/>
            </a:pPr>
            <a:r>
              <a:rPr lang="nl-BE" sz="2400" dirty="0">
                <a:sym typeface="Wingdings" pitchFamily="2" charset="2"/>
              </a:rPr>
              <a:t>    </a:t>
            </a:r>
            <a:r>
              <a:rPr lang="nl-BE" sz="2000" dirty="0">
                <a:sym typeface="Wingdings" pitchFamily="2" charset="2"/>
              </a:rPr>
              <a:t>=&gt; Ga-productie wordt beperkt door bauxiet, zink…</a:t>
            </a:r>
          </a:p>
          <a:p>
            <a:r>
              <a:rPr lang="nl-BE" sz="2400" b="1" dirty="0">
                <a:sym typeface="Wingdings" pitchFamily="2" charset="2"/>
              </a:rPr>
              <a:t>Zeldzaam element </a:t>
            </a:r>
            <a:r>
              <a:rPr lang="nl-BE" sz="2400" dirty="0">
                <a:sym typeface="Wingdings" pitchFamily="2" charset="2"/>
              </a:rPr>
              <a:t>(duur €)</a:t>
            </a:r>
          </a:p>
          <a:p>
            <a:pPr marL="0" indent="0">
              <a:buNone/>
            </a:pPr>
            <a:endParaRPr lang="nl-BE" sz="2400" dirty="0">
              <a:sym typeface="Wingdings" pitchFamily="2" charset="2"/>
            </a:endParaRPr>
          </a:p>
          <a:p>
            <a:endParaRPr lang="nl-BE" sz="2400" dirty="0">
              <a:sym typeface="Wingdings" pitchFamily="2" charset="2"/>
            </a:endParaRPr>
          </a:p>
          <a:p>
            <a:endParaRPr lang="nl-BE" sz="2400" dirty="0">
              <a:sym typeface="Wingdings" pitchFamily="2" charset="2"/>
            </a:endParaRPr>
          </a:p>
          <a:p>
            <a:endParaRPr lang="nl-BE" sz="2400" dirty="0"/>
          </a:p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4C89A99-7F08-5F47-9551-65EDE4570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543" y="5094"/>
            <a:ext cx="2569027" cy="192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8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330EA6-5543-284B-8ADF-4B493555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36" y="526869"/>
            <a:ext cx="10168128" cy="1179576"/>
          </a:xfrm>
        </p:spPr>
        <p:txBody>
          <a:bodyPr/>
          <a:lstStyle/>
          <a:p>
            <a:r>
              <a:rPr lang="nl-BE" dirty="0"/>
              <a:t>3. FYSISCHE EIGENSCHAPPEN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3EC0907-C54B-C245-95CA-F72142F97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369167"/>
            <a:ext cx="10858718" cy="4815405"/>
          </a:xfrm>
        </p:spPr>
        <p:txBody>
          <a:bodyPr>
            <a:normAutofit/>
          </a:bodyPr>
          <a:lstStyle/>
          <a:p>
            <a:r>
              <a:rPr lang="nl-BE" sz="2400" dirty="0"/>
              <a:t>Zilverachtig en glasachtig</a:t>
            </a:r>
          </a:p>
          <a:p>
            <a:r>
              <a:rPr lang="nl-BE" sz="2400" dirty="0"/>
              <a:t>Stollen van Ga: emet zal 3,1</a:t>
            </a:r>
            <a:r>
              <a:rPr lang="nl-NL" sz="2400" dirty="0"/>
              <a:t>%</a:t>
            </a:r>
            <a:r>
              <a:rPr lang="nl-BE" sz="2400" dirty="0"/>
              <a:t> uitzetten </a:t>
            </a:r>
            <a:r>
              <a:rPr lang="nl-BE" sz="2400" dirty="0">
                <a:sym typeface="Wingdings" pitchFamily="2" charset="2"/>
              </a:rPr>
              <a:t> geen opslag in metaal!</a:t>
            </a:r>
          </a:p>
          <a:p>
            <a:r>
              <a:rPr lang="nl-BE" sz="2400" dirty="0">
                <a:sym typeface="Wingdings" pitchFamily="2" charset="2"/>
              </a:rPr>
              <a:t>Uiterst laag smeltpunt: </a:t>
            </a:r>
            <a:r>
              <a:rPr lang="nl-BE" sz="2000" dirty="0">
                <a:sym typeface="Wingdings" pitchFamily="2" charset="2"/>
              </a:rPr>
              <a:t>29°C (orthorombisch kristalstelsel)</a:t>
            </a:r>
          </a:p>
          <a:p>
            <a:r>
              <a:rPr lang="nl-BE" sz="2400" dirty="0">
                <a:sym typeface="Wingdings" pitchFamily="2" charset="2"/>
              </a:rPr>
              <a:t>Hoog kookpunt: </a:t>
            </a:r>
            <a:r>
              <a:rPr lang="nl-BE" sz="2000" dirty="0">
                <a:sym typeface="Wingdings" pitchFamily="2" charset="2"/>
              </a:rPr>
              <a:t>verdampen vanaf 2205°C </a:t>
            </a:r>
          </a:p>
          <a:p>
            <a:r>
              <a:rPr lang="nl-BE" sz="2400" dirty="0"/>
              <a:t>Dichtheid = 5900 kg/m</a:t>
            </a:r>
            <a:r>
              <a:rPr lang="nl-BE" sz="2400" baseline="30000" dirty="0"/>
              <a:t>-3</a:t>
            </a:r>
            <a:r>
              <a:rPr lang="nl-BE" sz="2400" dirty="0"/>
              <a:t>: </a:t>
            </a:r>
            <a:r>
              <a:rPr lang="nl-BE" sz="2000" dirty="0"/>
              <a:t>niet drijven </a:t>
            </a:r>
          </a:p>
          <a:p>
            <a:r>
              <a:rPr lang="nl-BE" sz="2400" dirty="0"/>
              <a:t>Vast Ga kan op zijn vloeibare vorm drijven (door kristalstructuur vast Ga)</a:t>
            </a:r>
          </a:p>
          <a:p>
            <a:pPr marL="0" indent="0">
              <a:buNone/>
            </a:pPr>
            <a:r>
              <a:rPr lang="nl-BE" sz="2400" dirty="0">
                <a:sym typeface="Wingdings" pitchFamily="2" charset="2"/>
              </a:rPr>
              <a:t> Kristalstructuur neemt meer V in dan Ga-atomen in vloeibare vorm</a:t>
            </a:r>
            <a:r>
              <a:rPr lang="nl-BE" sz="2400" dirty="0"/>
              <a:t>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3EA55A1-FE0A-DA40-BCDA-3FF264D86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288" y="0"/>
            <a:ext cx="3587233" cy="200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31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31DDFA-1864-904D-8FE8-B915A2A6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nl-BE"/>
              <a:t>4. CHEMISCHE EIGENSCHAPPEN</a:t>
            </a:r>
            <a:endParaRPr lang="nl-B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fbeelding 3" descr="Afbeelding met meter&#10;&#10;Automatisch gegenereerde beschrijving">
            <a:extLst>
              <a:ext uri="{FF2B5EF4-FFF2-40B4-BE49-F238E27FC236}">
                <a16:creationId xmlns:a16="http://schemas.microsoft.com/office/drawing/2014/main" id="{7635E06E-7298-B540-A8E6-738C125C2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1250"/>
          <a:stretch/>
        </p:blipFill>
        <p:spPr>
          <a:xfrm>
            <a:off x="908304" y="2478024"/>
            <a:ext cx="4686953" cy="2881006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A7ECCD0-488F-4A4E-8688-E53515728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29" y="2478023"/>
            <a:ext cx="6183085" cy="403163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nl-BE" sz="2400" dirty="0"/>
              <a:t>2 stabiel isotopen </a:t>
            </a:r>
            <a:r>
              <a:rPr lang="nl-NL" sz="2400" baseline="30000" dirty="0"/>
              <a:t>69</a:t>
            </a:r>
            <a:r>
              <a:rPr lang="nl-NL" sz="2400" dirty="0"/>
              <a:t>Ga (60%) en </a:t>
            </a:r>
            <a:r>
              <a:rPr lang="nl-NL" sz="2400" baseline="30000" dirty="0"/>
              <a:t>71</a:t>
            </a:r>
            <a:r>
              <a:rPr lang="nl-NL" sz="2400" dirty="0"/>
              <a:t>Ga (70%) </a:t>
            </a:r>
          </a:p>
          <a:p>
            <a:pPr>
              <a:lnSpc>
                <a:spcPct val="100000"/>
              </a:lnSpc>
            </a:pPr>
            <a:r>
              <a:rPr lang="nl-NL" sz="2400" dirty="0"/>
              <a:t>Atoomgewicht = 69,723 g/mol</a:t>
            </a:r>
          </a:p>
          <a:p>
            <a:pPr>
              <a:lnSpc>
                <a:spcPct val="100000"/>
              </a:lnSpc>
            </a:pPr>
            <a:r>
              <a:rPr lang="nl-NL" sz="2400" dirty="0"/>
              <a:t>Radioactieve isotopen (bv. </a:t>
            </a:r>
            <a:r>
              <a:rPr lang="nl-NL" sz="2400" baseline="30000" dirty="0"/>
              <a:t>67 </a:t>
            </a:r>
            <a:r>
              <a:rPr lang="nl-NL" sz="2400" dirty="0"/>
              <a:t>Ga</a:t>
            </a:r>
            <a:r>
              <a:rPr lang="nl-BE" sz="2400" dirty="0"/>
              <a:t>)</a:t>
            </a:r>
          </a:p>
          <a:p>
            <a:pPr>
              <a:lnSpc>
                <a:spcPct val="100000"/>
              </a:lnSpc>
            </a:pPr>
            <a:r>
              <a:rPr lang="nl-BE" sz="2400" dirty="0"/>
              <a:t>Atoomgetal = 31 (31 protonen in de kern)</a:t>
            </a:r>
          </a:p>
          <a:p>
            <a:pPr>
              <a:lnSpc>
                <a:spcPct val="100000"/>
              </a:lnSpc>
            </a:pPr>
            <a:r>
              <a:rPr lang="nl-BE" sz="2400" dirty="0"/>
              <a:t>Hoofdgroepmetalen: </a:t>
            </a:r>
            <a:r>
              <a:rPr lang="nl-NL" sz="2400" dirty="0"/>
              <a:t>[Ar] 3d</a:t>
            </a:r>
            <a:r>
              <a:rPr lang="nl-NL" sz="2400" baseline="30000" dirty="0"/>
              <a:t>10</a:t>
            </a:r>
            <a:r>
              <a:rPr lang="nl-NL" sz="2400" dirty="0"/>
              <a:t> 4s</a:t>
            </a:r>
            <a:r>
              <a:rPr lang="nl-NL" sz="2400" baseline="30000" dirty="0"/>
              <a:t>2 </a:t>
            </a:r>
            <a:r>
              <a:rPr lang="nl-NL" sz="2400" dirty="0"/>
              <a:t>4p</a:t>
            </a:r>
            <a:r>
              <a:rPr lang="nl-NL" sz="2400" baseline="30000" dirty="0"/>
              <a:t>1</a:t>
            </a:r>
            <a:r>
              <a:rPr lang="nl-BE" sz="2400" dirty="0"/>
              <a:t> </a:t>
            </a:r>
          </a:p>
          <a:p>
            <a:pPr>
              <a:lnSpc>
                <a:spcPct val="100000"/>
              </a:lnSpc>
            </a:pPr>
            <a:r>
              <a:rPr lang="nl-BE" sz="2400" dirty="0"/>
              <a:t>3-waardig positief ion (zelden 1-waardig)</a:t>
            </a:r>
          </a:p>
        </p:txBody>
      </p:sp>
    </p:spTree>
    <p:extLst>
      <p:ext uri="{BB962C8B-B14F-4D97-AF65-F5344CB8AC3E}">
        <p14:creationId xmlns:p14="http://schemas.microsoft.com/office/powerpoint/2010/main" val="917815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9EF42-C3D5-264A-89D9-FDFBC775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5. BELANGRIJKE CHEMISCHE VERBINDINGEN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13200AC-8C22-A64D-89F5-EE5E8F9F2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400" dirty="0"/>
              <a:t>Gallium + Bromide </a:t>
            </a:r>
            <a:r>
              <a:rPr lang="nl-BE" sz="2400" dirty="0">
                <a:sym typeface="Wingdings" pitchFamily="2" charset="2"/>
              </a:rPr>
              <a:t> </a:t>
            </a:r>
            <a:r>
              <a:rPr lang="nl-BE" sz="2400" b="1" dirty="0">
                <a:sym typeface="Wingdings" pitchFamily="2" charset="2"/>
              </a:rPr>
              <a:t>galium(III)bromide GaBr</a:t>
            </a:r>
            <a:r>
              <a:rPr lang="nl-BE" sz="2400" b="1" baseline="-25000" dirty="0">
                <a:sym typeface="Wingdings" pitchFamily="2" charset="2"/>
              </a:rPr>
              <a:t>3</a:t>
            </a:r>
            <a:endParaRPr lang="nl-BE" sz="24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nl-BE" sz="2400" dirty="0">
                <a:sym typeface="Wingdings" pitchFamily="2" charset="2"/>
              </a:rPr>
              <a:t>Anorganische verbinding</a:t>
            </a:r>
          </a:p>
          <a:p>
            <a:pPr marL="0" indent="0">
              <a:buNone/>
            </a:pPr>
            <a:r>
              <a:rPr lang="nl-BE" sz="2400" dirty="0">
                <a:sym typeface="Wingdings" pitchFamily="2" charset="2"/>
              </a:rPr>
              <a:t>Dimeer </a:t>
            </a:r>
          </a:p>
          <a:p>
            <a:pPr marL="0" indent="0">
              <a:buNone/>
            </a:pPr>
            <a:r>
              <a:rPr lang="nl-BE" sz="2400" dirty="0">
                <a:sym typeface="Wingdings" pitchFamily="2" charset="2"/>
              </a:rPr>
              <a:t>Schadelijk (met dood tot gevolg)</a:t>
            </a:r>
          </a:p>
          <a:p>
            <a:pPr marL="0" indent="0">
              <a:buNone/>
            </a:pPr>
            <a:r>
              <a:rPr lang="nl-BE" sz="2400" dirty="0">
                <a:sym typeface="Wingdings" pitchFamily="2" charset="2"/>
              </a:rPr>
              <a:t>Tast slijmvliezen aan </a:t>
            </a:r>
          </a:p>
          <a:p>
            <a:pPr marL="0" indent="0">
              <a:buNone/>
            </a:pPr>
            <a:r>
              <a:rPr lang="nl-BE" sz="2400" dirty="0">
                <a:sym typeface="Wingdings" pitchFamily="2" charset="2"/>
              </a:rPr>
              <a:t>Erg corrosief</a:t>
            </a:r>
          </a:p>
          <a:p>
            <a:pPr marL="0" indent="0">
              <a:buNone/>
            </a:pPr>
            <a:endParaRPr lang="nl-BE" sz="2400" dirty="0">
              <a:sym typeface="Wingdings" pitchFamily="2" charset="2"/>
            </a:endParaRPr>
          </a:p>
          <a:p>
            <a:pPr marL="0" indent="0">
              <a:buNone/>
            </a:pPr>
            <a:endParaRPr lang="nl-BE" sz="24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AD3E471-25A2-9B45-8D37-C94915C16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574" y="3418840"/>
            <a:ext cx="30734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05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B17A0F-88D1-F94F-95B0-08C1020A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5. BELANGRIJKE CHEMISCHE VERBINDINGEN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ACE84A-4A69-E64C-A988-BFCEDA6E3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400" dirty="0"/>
              <a:t>Gallium + hydroxide </a:t>
            </a:r>
            <a:r>
              <a:rPr lang="nl-BE" sz="2400" dirty="0">
                <a:sym typeface="Wingdings" pitchFamily="2" charset="2"/>
              </a:rPr>
              <a:t> </a:t>
            </a:r>
            <a:r>
              <a:rPr lang="nl-BE" sz="2400" b="1" dirty="0">
                <a:sym typeface="Wingdings" pitchFamily="2" charset="2"/>
              </a:rPr>
              <a:t>gallium(III)hydroxide Ga(OH)</a:t>
            </a:r>
            <a:r>
              <a:rPr lang="nl-BE" sz="2400" b="1" baseline="-25000" dirty="0">
                <a:sym typeface="Wingdings" pitchFamily="2" charset="2"/>
              </a:rPr>
              <a:t>3</a:t>
            </a:r>
            <a:endParaRPr lang="nl-BE" sz="24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nl-BE" sz="2000" dirty="0">
                <a:sym typeface="Wingdings" pitchFamily="2" charset="2"/>
              </a:rPr>
              <a:t>Belangrijkste bron van Ga</a:t>
            </a:r>
          </a:p>
          <a:p>
            <a:pPr marL="0" indent="0">
              <a:buNone/>
            </a:pPr>
            <a:r>
              <a:rPr lang="nl-BE" sz="2000" dirty="0"/>
              <a:t>Voorkomen: in de aardkorst &amp; als mineraal (söhgeniet)</a:t>
            </a:r>
          </a:p>
          <a:p>
            <a:r>
              <a:rPr lang="nl-BE" sz="2400" dirty="0"/>
              <a:t>Gallium + zuurstof </a:t>
            </a:r>
            <a:r>
              <a:rPr lang="nl-BE" sz="2400" dirty="0">
                <a:sym typeface="Wingdings" pitchFamily="2" charset="2"/>
              </a:rPr>
              <a:t> </a:t>
            </a:r>
            <a:r>
              <a:rPr lang="nl-BE" sz="2400" b="1" dirty="0">
                <a:sym typeface="Wingdings" pitchFamily="2" charset="2"/>
              </a:rPr>
              <a:t>gallium(III)oxide Ga</a:t>
            </a:r>
            <a:r>
              <a:rPr lang="nl-BE" sz="2400" b="1" baseline="-25000" dirty="0">
                <a:sym typeface="Wingdings" pitchFamily="2" charset="2"/>
              </a:rPr>
              <a:t>2</a:t>
            </a:r>
            <a:r>
              <a:rPr lang="nl-BE" sz="2400" b="1" dirty="0">
                <a:sym typeface="Wingdings" pitchFamily="2" charset="2"/>
              </a:rPr>
              <a:t>O</a:t>
            </a:r>
            <a:r>
              <a:rPr lang="nl-BE" sz="2400" b="1" baseline="-25000" dirty="0">
                <a:sym typeface="Wingdings" pitchFamily="2" charset="2"/>
              </a:rPr>
              <a:t>3</a:t>
            </a:r>
            <a:endParaRPr lang="nl-BE" sz="24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nl-BE" sz="2000" dirty="0">
                <a:sym typeface="Wingdings" pitchFamily="2" charset="2"/>
              </a:rPr>
              <a:t>Wit kristallijn poeder zonder geur</a:t>
            </a:r>
          </a:p>
          <a:p>
            <a:pPr marL="0" indent="0">
              <a:buNone/>
            </a:pPr>
            <a:r>
              <a:rPr lang="nl-BE" sz="2000" dirty="0">
                <a:sym typeface="Wingdings" pitchFamily="2" charset="2"/>
              </a:rPr>
              <a:t>Lasertechnologie, nanotechnologie</a:t>
            </a:r>
          </a:p>
          <a:p>
            <a:pPr marL="0" indent="0">
              <a:buNone/>
            </a:pPr>
            <a:r>
              <a:rPr lang="nl-BE" sz="2000" dirty="0">
                <a:sym typeface="Wingdings" pitchFamily="2" charset="2"/>
              </a:rPr>
              <a:t>Diëlektrische coating in zonnecellen</a:t>
            </a:r>
            <a:endParaRPr lang="nl-BE" sz="20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9D8FA24-4C55-734F-AC80-823241AF1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879" y="2478024"/>
            <a:ext cx="2306057" cy="144314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28C7119-A418-6846-A29B-197D8FB8E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878" y="4430735"/>
            <a:ext cx="2306057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76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6914F5-2FB2-0C45-880D-581434F37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5. BELANGRIJKE CHEMISCHE VERBINDINGEN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C982732-40B7-E344-B896-4BDC088EA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4379976"/>
          </a:xfrm>
        </p:spPr>
        <p:txBody>
          <a:bodyPr>
            <a:normAutofit/>
          </a:bodyPr>
          <a:lstStyle/>
          <a:p>
            <a:r>
              <a:rPr lang="nl-BE" sz="2400" dirty="0"/>
              <a:t>Gallium + stikstof </a:t>
            </a:r>
            <a:r>
              <a:rPr lang="nl-BE" sz="2400" dirty="0">
                <a:sym typeface="Wingdings" pitchFamily="2" charset="2"/>
              </a:rPr>
              <a:t> </a:t>
            </a:r>
            <a:r>
              <a:rPr lang="nl-BE" sz="2400" b="1" dirty="0">
                <a:sym typeface="Wingdings" pitchFamily="2" charset="2"/>
              </a:rPr>
              <a:t>galliumnitride GaN</a:t>
            </a:r>
            <a:endParaRPr lang="nl-BE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nl-BE" sz="2000" dirty="0">
                <a:sym typeface="Wingdings" pitchFamily="2" charset="2"/>
              </a:rPr>
              <a:t>Halfgeleider </a:t>
            </a:r>
          </a:p>
          <a:p>
            <a:pPr marL="0" indent="0">
              <a:buNone/>
            </a:pPr>
            <a:r>
              <a:rPr lang="nl-BE" sz="2000" dirty="0">
                <a:sym typeface="Wingdings" pitchFamily="2" charset="2"/>
              </a:rPr>
              <a:t>Ruimtevaart: Vrije grote band gap  </a:t>
            </a:r>
            <a:r>
              <a:rPr lang="nl-BE" sz="1800" dirty="0">
                <a:sym typeface="Wingdings" pitchFamily="2" charset="2"/>
              </a:rPr>
              <a:t>beschermt tegen ruimtestraling</a:t>
            </a:r>
            <a:endParaRPr lang="nl-BE" sz="20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nl-BE" sz="2000" dirty="0">
                <a:sym typeface="Wingdings" pitchFamily="2" charset="2"/>
              </a:rPr>
              <a:t>Communicatie: 5 à 10x krachtigere satelietsignalen</a:t>
            </a:r>
          </a:p>
          <a:p>
            <a:pPr marL="0" indent="0">
              <a:buNone/>
            </a:pPr>
            <a:r>
              <a:rPr lang="nl-BE" sz="2000" dirty="0">
                <a:sym typeface="Wingdings" pitchFamily="2" charset="2"/>
              </a:rPr>
              <a:t>Functioneel bij hoge temperaturen</a:t>
            </a:r>
          </a:p>
          <a:p>
            <a:r>
              <a:rPr lang="nl-BE" sz="2400" dirty="0">
                <a:sym typeface="Wingdings" pitchFamily="2" charset="2"/>
              </a:rPr>
              <a:t>Gallium + arseen  </a:t>
            </a:r>
            <a:r>
              <a:rPr lang="nl-BE" sz="2400" b="1" dirty="0">
                <a:sym typeface="Wingdings" pitchFamily="2" charset="2"/>
              </a:rPr>
              <a:t>galliumarsenide GaAs</a:t>
            </a:r>
          </a:p>
          <a:p>
            <a:pPr marL="0" indent="0">
              <a:buNone/>
            </a:pPr>
            <a:r>
              <a:rPr lang="nl-BE" sz="2000" dirty="0">
                <a:sym typeface="Wingdings" pitchFamily="2" charset="2"/>
              </a:rPr>
              <a:t>Halfgeleider </a:t>
            </a:r>
          </a:p>
          <a:p>
            <a:pPr marL="0" indent="0">
              <a:buNone/>
            </a:pPr>
            <a:r>
              <a:rPr lang="nl-BE" sz="2000" dirty="0"/>
              <a:t>Hoge mobiliteit: gebruik bij schakelingen met hoge frequenties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CF0F97D-F165-604E-AC4E-2C2F901F6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114" y="5047102"/>
            <a:ext cx="1932432" cy="175974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D879A61-75D7-9A43-B64B-BF98A33C0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114" y="2071873"/>
            <a:ext cx="1915886" cy="191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02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EE7FC7-9EE4-0944-83E3-EE0EA544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5. BELANGRIJKE CHEMISCHE VERBINDINGEN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26ED15-2739-564C-993E-6D4206189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400" dirty="0"/>
              <a:t>Galinstan: 20</a:t>
            </a:r>
            <a:r>
              <a:rPr lang="nl-NL" sz="2400" dirty="0"/>
              <a:t>%</a:t>
            </a:r>
            <a:r>
              <a:rPr lang="nl-BE" sz="2000" dirty="0"/>
              <a:t>  </a:t>
            </a:r>
            <a:r>
              <a:rPr lang="nl-BE" sz="2400" dirty="0"/>
              <a:t>indium, 70</a:t>
            </a:r>
            <a:r>
              <a:rPr lang="nl-NL" sz="2400" dirty="0"/>
              <a:t>%</a:t>
            </a:r>
            <a:r>
              <a:rPr lang="nl-BE" sz="2400" dirty="0"/>
              <a:t> gallium, 10</a:t>
            </a:r>
            <a:r>
              <a:rPr lang="nl-NL" sz="2400" dirty="0"/>
              <a:t>%</a:t>
            </a:r>
            <a:r>
              <a:rPr lang="nl-BE" sz="2400" dirty="0"/>
              <a:t> tin</a:t>
            </a:r>
          </a:p>
          <a:p>
            <a:pPr marL="0" indent="0">
              <a:buNone/>
            </a:pPr>
            <a:r>
              <a:rPr lang="nl-BE" sz="2000" dirty="0"/>
              <a:t>Smelttemperatuur daalt tot -19°C</a:t>
            </a:r>
          </a:p>
          <a:p>
            <a:r>
              <a:rPr lang="nl-BE" sz="2400" dirty="0"/>
              <a:t>Bijzondere eigenschap Ga:</a:t>
            </a:r>
          </a:p>
          <a:p>
            <a:pPr marL="0" indent="0">
              <a:buNone/>
            </a:pPr>
            <a:r>
              <a:rPr lang="nl-BE" sz="2000" dirty="0"/>
              <a:t>Metalen (bv. Al) oplossen: Ga kan de oxidelaag op Al binnendringen en aantasten</a:t>
            </a:r>
          </a:p>
          <a:p>
            <a:pPr>
              <a:buFont typeface="Wingdings" pitchFamily="2" charset="2"/>
              <a:buChar char="à"/>
            </a:pPr>
            <a:r>
              <a:rPr lang="nl-BE" sz="2000" dirty="0">
                <a:sym typeface="Wingdings" pitchFamily="2" charset="2"/>
              </a:rPr>
              <a:t>Al is een zacht metaal en Ga is vloeibaar bij 30°C</a:t>
            </a:r>
          </a:p>
          <a:p>
            <a:pPr>
              <a:buFont typeface="Wingdings" pitchFamily="2" charset="2"/>
              <a:buChar char="à"/>
            </a:pPr>
            <a:r>
              <a:rPr lang="nl-BE" sz="2000" dirty="0">
                <a:sym typeface="Wingdings" pitchFamily="2" charset="2"/>
              </a:rPr>
              <a:t>Gemakkelijk doordringen in de kristalstructuur</a:t>
            </a:r>
            <a:endParaRPr lang="nl-BE" sz="20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57818FB-EB3F-E74C-BEF4-BED5DCE88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196" y="2294109"/>
            <a:ext cx="1858518" cy="185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9506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_2SEEDS">
      <a:dk1>
        <a:srgbClr val="000000"/>
      </a:dk1>
      <a:lt1>
        <a:srgbClr val="FFFFFF"/>
      </a:lt1>
      <a:dk2>
        <a:srgbClr val="41242B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94DD5"/>
      </a:accent6>
      <a:hlink>
        <a:srgbClr val="3F87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732</Words>
  <Application>Microsoft Office PowerPoint</Application>
  <PresentationFormat>Breedbeeld</PresentationFormat>
  <Paragraphs>103</Paragraphs>
  <Slides>14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5" baseType="lpstr">
      <vt:lpstr>AccentBoxVTI</vt:lpstr>
      <vt:lpstr>GALLIUM CHEMIE II</vt:lpstr>
      <vt:lpstr>1. INLEIDING </vt:lpstr>
      <vt:lpstr>2. VOORKOMEN</vt:lpstr>
      <vt:lpstr>3. FYSISCHE EIGENSCHAPPEN</vt:lpstr>
      <vt:lpstr>4. CHEMISCHE EIGENSCHAPPEN</vt:lpstr>
      <vt:lpstr>5. BELANGRIJKE CHEMISCHE VERBINDINGEN</vt:lpstr>
      <vt:lpstr>5. BELANGRIJKE CHEMISCHE VERBINDINGEN</vt:lpstr>
      <vt:lpstr>5. BELANGRIJKE CHEMISCHE VERBINDINGEN</vt:lpstr>
      <vt:lpstr>5. BELANGRIJKE CHEMISCHE VERBINDINGEN</vt:lpstr>
      <vt:lpstr>6. VERGELIJKING MET ANDERE ELEMENTEN</vt:lpstr>
      <vt:lpstr>7. TOEPASSINGEN</vt:lpstr>
      <vt:lpstr>7. TOEPASSINGEN</vt:lpstr>
      <vt:lpstr>7. TOEPASSINGEN</vt:lpstr>
      <vt:lpstr>8. BESLUIT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GALLIUM CHEMIE II</dc:title>
  <dc:creator>juliet van haudt</dc:creator>
  <cp:lastModifiedBy>juliet van haudt</cp:lastModifiedBy>
  <cp:revision>8</cp:revision>
  <dcterms:created xsi:type="dcterms:W3CDTF">2020-05-13T06:40:28Z</dcterms:created>
  <dcterms:modified xsi:type="dcterms:W3CDTF">2023-04-13T21:31:00Z</dcterms:modified>
</cp:coreProperties>
</file>